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E57386-ED2E-47F8-9B30-D174D13389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7D71E1-F115-4B25-9F64-7B2487CF5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777318" cy="1152128"/>
          </a:xfrm>
        </p:spPr>
        <p:txBody>
          <a:bodyPr/>
          <a:lstStyle/>
          <a:p>
            <a:r>
              <a:rPr lang="ru-RU" sz="2800" b="1" dirty="0">
                <a:effectLst/>
              </a:rPr>
              <a:t>Тема № 2 «Развитие российского бюджетного законодательства</a:t>
            </a:r>
            <a:r>
              <a:rPr lang="ru-RU" sz="2800" b="1" dirty="0" smtClean="0">
                <a:effectLst/>
              </a:rPr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67862"/>
            <a:ext cx="7992888" cy="2541458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en-US" sz="3600" dirty="0" smtClean="0">
                <a:effectLst/>
              </a:rPr>
              <a:t>1</a:t>
            </a:r>
            <a:r>
              <a:rPr lang="ru-RU" sz="3600" dirty="0" smtClean="0">
                <a:effectLst/>
              </a:rPr>
              <a:t>. Предпосылки </a:t>
            </a:r>
            <a:r>
              <a:rPr lang="ru-RU" sz="3600" dirty="0">
                <a:effectLst/>
              </a:rPr>
              <a:t>формирования бюджетного хозяйства и единого государственного бюджета в России.</a:t>
            </a:r>
          </a:p>
          <a:p>
            <a:pPr lvl="0" algn="l"/>
            <a:r>
              <a:rPr lang="ru-RU" sz="3600" dirty="0" smtClean="0">
                <a:effectLst/>
              </a:rPr>
              <a:t>2. Преобразования </a:t>
            </a:r>
            <a:r>
              <a:rPr lang="ru-RU" sz="3600" dirty="0">
                <a:effectLst/>
              </a:rPr>
              <a:t>бюджетной системы России в </a:t>
            </a:r>
            <a:r>
              <a:rPr lang="en-US" sz="3600" dirty="0">
                <a:effectLst/>
              </a:rPr>
              <a:t>XIX</a:t>
            </a:r>
            <a:r>
              <a:rPr lang="ru-RU" sz="3600" dirty="0">
                <a:effectLst/>
              </a:rPr>
              <a:t> веке.</a:t>
            </a:r>
          </a:p>
          <a:p>
            <a:pPr lvl="0" algn="l"/>
            <a:r>
              <a:rPr lang="ru-RU" sz="3600" dirty="0" smtClean="0">
                <a:effectLst/>
              </a:rPr>
              <a:t>3. Бюджетное </a:t>
            </a:r>
            <a:r>
              <a:rPr lang="ru-RU" sz="3600" dirty="0">
                <a:effectLst/>
              </a:rPr>
              <a:t>законодательство России в начале </a:t>
            </a:r>
            <a:r>
              <a:rPr lang="en-US" sz="3600" dirty="0">
                <a:effectLst/>
              </a:rPr>
              <a:t>XX</a:t>
            </a:r>
            <a:r>
              <a:rPr lang="ru-RU" sz="3600" dirty="0">
                <a:effectLst/>
              </a:rPr>
              <a:t> века.</a:t>
            </a:r>
          </a:p>
          <a:p>
            <a:pPr lvl="0" algn="l"/>
            <a:r>
              <a:rPr lang="ru-RU" sz="3600" dirty="0" smtClean="0">
                <a:effectLst/>
              </a:rPr>
              <a:t>4. Развитие </a:t>
            </a:r>
            <a:r>
              <a:rPr lang="ru-RU" sz="3600" dirty="0">
                <a:effectLst/>
              </a:rPr>
              <a:t>бюджетного законодательства в Советской России.</a:t>
            </a:r>
          </a:p>
          <a:p>
            <a:pPr lvl="0" algn="l"/>
            <a:r>
              <a:rPr lang="ru-RU" sz="3600" dirty="0" smtClean="0">
                <a:effectLst/>
              </a:rPr>
              <a:t>5. Бюджетное </a:t>
            </a:r>
            <a:r>
              <a:rPr lang="ru-RU" sz="3600" dirty="0">
                <a:effectLst/>
              </a:rPr>
              <a:t>устройство и бюджетное законодательство России на современном этапе.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3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jplus.ru/img4/i/n/inquisit/PAVEL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7052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Только с воцарением Павла </a:t>
            </a:r>
            <a:r>
              <a:rPr lang="en-US" sz="2400" i="1" dirty="0"/>
              <a:t>I</a:t>
            </a:r>
            <a:r>
              <a:rPr lang="ru-RU" sz="2400" i="1" dirty="0"/>
              <a:t> сметы начинают утверждаться высочайшей подписью. Первая смета-«Генеральный годовой отчет о государственных доходах и расходах на 1797 год» -была подписана Павлом 20 декабря 1796 года.</a:t>
            </a:r>
          </a:p>
        </p:txBody>
      </p:sp>
    </p:spTree>
    <p:extLst>
      <p:ext uri="{BB962C8B-B14F-4D97-AF65-F5344CB8AC3E}">
        <p14:creationId xmlns:p14="http://schemas.microsoft.com/office/powerpoint/2010/main" val="4179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27" y="21328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2. Преобразования бюджетной системы России в </a:t>
            </a:r>
            <a:r>
              <a:rPr lang="en-US" sz="3200" b="1" dirty="0"/>
              <a:t>XIX</a:t>
            </a:r>
            <a:r>
              <a:rPr lang="ru-RU" sz="3200" b="1" dirty="0"/>
              <a:t> веке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60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59024" y="836712"/>
            <a:ext cx="8784976" cy="46085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В законе 1802 года «Об учреждении министерств» говорится, что министр финансов должен в конце каждого года составлять для наступающего года подробный штат общих государственных расходов и производить </a:t>
            </a:r>
            <a:r>
              <a:rPr lang="ru-RU" sz="3200" i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разассигнование</a:t>
            </a:r>
            <a:r>
              <a:rPr lang="ru-RU" sz="32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государственных доходов по разным частям государственных расходов</a:t>
            </a:r>
            <a:r>
              <a:rPr lang="ru-RU" sz="3200" dirty="0" smtClean="0">
                <a:latin typeface="Garamond" panose="02020404030301010803" pitchFamily="18" charset="0"/>
              </a:rPr>
              <a:t>.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earyou.ru/tropinin/pick/39spera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53952"/>
            <a:ext cx="3528392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22776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Начало нового периода тесно связано с именем М. М. </a:t>
            </a:r>
            <a:r>
              <a:rPr lang="ru-RU" sz="2400" i="1" dirty="0" smtClean="0"/>
              <a:t>Сперанского</a:t>
            </a:r>
            <a:r>
              <a:rPr lang="ru-RU" sz="2400" i="1" dirty="0"/>
              <a:t>, который в 1810 году внес в только что учрежденный Государ­ственный совет свой знаменитый «План финансов», заключавший в себе целый ряд указаний относительно бюджета, его составления, классификации доходных и расходных статей и его значения как законодательного акта, обязательного к исполнению в точном со­ответствии с имеющимися статьями.</a:t>
            </a:r>
          </a:p>
        </p:txBody>
      </p:sp>
    </p:spTree>
    <p:extLst>
      <p:ext uri="{BB962C8B-B14F-4D97-AF65-F5344CB8AC3E}">
        <p14:creationId xmlns:p14="http://schemas.microsoft.com/office/powerpoint/2010/main" val="16004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4/80/96/80096450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580"/>
            <a:ext cx="31683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08518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С 1852 года по инициативе Николая </a:t>
            </a:r>
            <a:r>
              <a:rPr lang="en-US" i="1" dirty="0"/>
              <a:t>I</a:t>
            </a:r>
            <a:r>
              <a:rPr lang="ru-RU" i="1" dirty="0"/>
              <a:t> была начата подготовка бюджетной реформы, в результате которой 22 мая 1862 года импе­ратором Александром </a:t>
            </a:r>
            <a:r>
              <a:rPr lang="en-US" i="1" dirty="0"/>
              <a:t>II</a:t>
            </a:r>
            <a:r>
              <a:rPr lang="ru-RU" i="1" dirty="0"/>
              <a:t> были утверждены новые Правила о состав­лении, рассмотрении, утверждении и исполнении государственной росписи, совместно с Указом Сенату о приведении Правил в дей­ствие.</a:t>
            </a:r>
          </a:p>
        </p:txBody>
      </p:sp>
      <p:pic>
        <p:nvPicPr>
          <p:cNvPr id="8196" name="Picture 4" descr="http://kitowras.users.photofile.ru/photo/kitowras/115322004/xlarge/125282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829"/>
            <a:ext cx="30457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6450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/>
              <a:t>Доходы </a:t>
            </a:r>
            <a:r>
              <a:rPr lang="ru-RU" sz="2400" i="1" dirty="0"/>
              <a:t>и расходы в этих сметах разделялись на параграфы, а последние - на статьи (прообраз современной бюджетной классификации).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prstClr val="black"/>
                </a:solidFill>
              </a:rPr>
              <a:t>Во второй половине </a:t>
            </a:r>
            <a:r>
              <a:rPr lang="en-US" sz="2400" i="1" dirty="0">
                <a:solidFill>
                  <a:prstClr val="black"/>
                </a:solidFill>
              </a:rPr>
              <a:t>XIX</a:t>
            </a:r>
            <a:r>
              <a:rPr lang="ru-RU" sz="2400" i="1" dirty="0">
                <a:solidFill>
                  <a:prstClr val="black"/>
                </a:solidFill>
              </a:rPr>
              <a:t> века государственные росписи состав­лялись следующим образом: общая роспись государственных дохо­дов и расходов составлялась министром финансов, а материалом ему служили частные финансовые сметы министерств и главных управ­лений.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6522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0550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3. Бюджетное законодательство России в начале </a:t>
            </a:r>
            <a:r>
              <a:rPr lang="en-US" sz="3600" b="1" dirty="0"/>
              <a:t>XX</a:t>
            </a:r>
            <a:r>
              <a:rPr lang="ru-RU" sz="3600" b="1" dirty="0"/>
              <a:t> века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82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С 1906 года для Российской росписи доходов и расходов начина­ется новый период.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51837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Манифестами 6 августа и 17 октября 1905</a:t>
            </a:r>
            <a:r>
              <a:rPr lang="ru-RU" sz="2400" i="1" baseline="30000" dirty="0"/>
              <a:t> </a:t>
            </a:r>
            <a:r>
              <a:rPr lang="ru-RU" sz="2400" i="1" dirty="0"/>
              <a:t>года населению империи было даровано право участия через своих выборных представителей в обсуждении финансовых смет и роспи­си государственных доходов и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26305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28343"/>
            <a:ext cx="8064896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Наиболее значительные бюджетные мероприятия вырабатывались в России «финансовым комитетом», о котором в законодательстве до 1906 года не было ни слова. В соответствии с Манифестом от 6 авгу­ста 1905 года дела, подлежащие ведению «финансового комитета», не должны быть подведомственны Государственной думе, а </a:t>
            </a:r>
            <a:r>
              <a:rPr lang="ru-RU" sz="2400" dirty="0" smtClean="0"/>
              <a:t>компетенция </a:t>
            </a:r>
            <a:r>
              <a:rPr lang="ru-RU" sz="2400" dirty="0"/>
              <a:t>комитета в законе не была определена. Таким образом, фак­тически дума совершенно не участвовала в определении доходов и расходов государства. Такая ситуация сохранялась вплоть до Мани­феста 17 октября 1905 года, когда было объявлено, что никакой за­кон не может иметь силы без одобрения Государственной думы.</a:t>
            </a:r>
          </a:p>
        </p:txBody>
      </p:sp>
    </p:spTree>
    <p:extLst>
      <p:ext uri="{BB962C8B-B14F-4D97-AF65-F5344CB8AC3E}">
        <p14:creationId xmlns:p14="http://schemas.microsoft.com/office/powerpoint/2010/main" val="13651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2212" y="548680"/>
            <a:ext cx="8424936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aramond" panose="02020404030301010803" pitchFamily="18" charset="0"/>
              </a:rPr>
              <a:t>В 1906 году в апреле были изданы «Основные законы (Конституция)», Манифест 20 февраля 1906 года «О изменении учреждения Государственного совета и о пересмотре учреждения Государственной думы», бюджетные правила 8 марта 1906 года и Указ 28 марта 1906 года «О компетенции и составе комитета финансов». Последний нормативный акт фактически легализовал комитет, существовавший с 1806 года.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6872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1. Предпосылки формирования бюджетного хозяйства и единого государственного бюджета в России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551836"/>
            <a:ext cx="8136904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>
                <a:latin typeface="Garamond" panose="02020404030301010803" pitchFamily="18" charset="0"/>
              </a:rPr>
              <a:t>бюджеты местных общественных союзов,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Garamond" panose="02020404030301010803" pitchFamily="18" charset="0"/>
              </a:rPr>
              <a:t>земств,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Garamond" panose="02020404030301010803" pitchFamily="18" charset="0"/>
              </a:rPr>
              <a:t>городов,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Garamond" panose="02020404030301010803" pitchFamily="18" charset="0"/>
              </a:rPr>
              <a:t>общин.</a:t>
            </a:r>
            <a:endParaRPr lang="ru-RU" sz="3200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4025"/>
            <a:ext cx="820891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Бюджетная система Российского государства помимо центрального государственного бюджета включала в себя:</a:t>
            </a:r>
          </a:p>
        </p:txBody>
      </p:sp>
    </p:spTree>
    <p:extLst>
      <p:ext uri="{BB962C8B-B14F-4D97-AF65-F5344CB8AC3E}">
        <p14:creationId xmlns:p14="http://schemas.microsoft.com/office/powerpoint/2010/main" val="5637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404664"/>
            <a:ext cx="7848872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XIX веке деятельность местных союзов была весьма обширна. Задачи местного самоуправления состояли из функций двоякого рода: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90336"/>
            <a:ext cx="77048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1. Государство </a:t>
            </a:r>
            <a:r>
              <a:rPr lang="ru-RU" sz="2400" dirty="0"/>
              <a:t>поручает местным союзам заботу о некоторых предметах - это обязательная сторона их деятельности, где они функционировали в дополнение к государственной деятельности;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09120"/>
            <a:ext cx="77048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2. Местные </a:t>
            </a:r>
            <a:r>
              <a:rPr lang="ru-RU" sz="2400" dirty="0"/>
              <a:t>союзы имели свои интересы, то есть государство позволяло им преследовать в законных пределах, свои местные цели.</a:t>
            </a:r>
          </a:p>
        </p:txBody>
      </p:sp>
    </p:spTree>
    <p:extLst>
      <p:ext uri="{BB962C8B-B14F-4D97-AF65-F5344CB8AC3E}">
        <p14:creationId xmlns:p14="http://schemas.microsoft.com/office/powerpoint/2010/main" val="21721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Местные союзы располагали теми же источниками средств для выполнения лежащих на них задач, что и государство, а именно: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9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1) доходы </a:t>
            </a:r>
            <a:r>
              <a:rPr lang="ru-RU" sz="2400" dirty="0"/>
              <a:t>от своего имущества, промыслов и путем сборов </a:t>
            </a:r>
            <a:r>
              <a:rPr lang="ru-RU" sz="2400" dirty="0" smtClean="0"/>
              <a:t>за пользование </a:t>
            </a:r>
            <a:r>
              <a:rPr lang="ru-RU" sz="2400" dirty="0"/>
              <a:t>местными учреждениями;</a:t>
            </a:r>
          </a:p>
          <a:p>
            <a:pPr lvl="0"/>
            <a:r>
              <a:rPr lang="ru-RU" sz="2400" dirty="0" smtClean="0"/>
              <a:t>2) налоги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3) повинности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4) чрезвычайные </a:t>
            </a:r>
            <a:r>
              <a:rPr lang="ru-RU" sz="2400" dirty="0"/>
              <a:t>средства - в виде продажи своего имущества и пользования кредитом;</a:t>
            </a:r>
          </a:p>
          <a:p>
            <a:r>
              <a:rPr lang="ru-RU" sz="2400" dirty="0"/>
              <a:t>5)	пособия от государственного казначейства возвратного и без­</a:t>
            </a:r>
            <a:br>
              <a:rPr lang="ru-RU" sz="2400" dirty="0"/>
            </a:br>
            <a:r>
              <a:rPr lang="ru-RU" sz="2400" dirty="0"/>
              <a:t>возвратного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15584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9071" y="260648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 Уставу о земских повинностях к обязательным земским </a:t>
            </a:r>
            <a:r>
              <a:rPr lang="ru-RU" sz="2000" dirty="0" smtClean="0"/>
              <a:t>расходам </a:t>
            </a:r>
            <a:r>
              <a:rPr lang="ru-RU" sz="2000" dirty="0"/>
              <a:t>относились: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6831" y="1268760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устройство и содержание дорог, мостов, пере­возов и т. д.;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472" y="2132856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устройство и содержание помещений для подвергае­мых аресту;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0988" y="2987446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содержание чиновников для ведения счетов по земским сборам, содержание губернских и областных статистических комите­тов;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4271" y="3861048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наем земель под лагери для местных войск, содержание по­мещений для воинских присутствий;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472" y="4725144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расходы по пересылке сумм земских повинностей;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122" y="5597624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содержание местных учреждений по кресть­янским делам и мировых судебных </a:t>
            </a:r>
            <a:r>
              <a:rPr lang="ru-RU" sz="2000" dirty="0" smtClean="0"/>
              <a:t>учреждений.</a:t>
            </a:r>
            <a:endParaRPr lang="ru-RU" sz="2000" dirty="0"/>
          </a:p>
        </p:txBody>
      </p:sp>
      <p:sp>
        <p:nvSpPr>
          <p:cNvPr id="9" name="Нашивка 8"/>
          <p:cNvSpPr/>
          <p:nvPr/>
        </p:nvSpPr>
        <p:spPr>
          <a:xfrm rot="5400000">
            <a:off x="251520" y="1484784"/>
            <a:ext cx="43204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256822" y="2312876"/>
            <a:ext cx="43204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251520" y="3167466"/>
            <a:ext cx="43204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267508" y="4041068"/>
            <a:ext cx="43204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267508" y="4905164"/>
            <a:ext cx="43204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267508" y="5777644"/>
            <a:ext cx="43204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2678" y="1084548"/>
            <a:ext cx="3816424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Источники </a:t>
            </a:r>
            <a:r>
              <a:rPr lang="ru-RU" dirty="0">
                <a:solidFill>
                  <a:schemeClr val="tx1"/>
                </a:solidFill>
              </a:rPr>
              <a:t>земских </a:t>
            </a:r>
            <a:r>
              <a:rPr lang="ru-RU" dirty="0" smtClean="0">
                <a:solidFill>
                  <a:schemeClr val="tx1"/>
                </a:solidFill>
              </a:rPr>
              <a:t>доходов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51335" y="341040"/>
            <a:ext cx="3816424" cy="49567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Проценты </a:t>
            </a:r>
            <a:r>
              <a:rPr lang="ru-RU" dirty="0">
                <a:solidFill>
                  <a:schemeClr val="tx1"/>
                </a:solidFill>
              </a:rPr>
              <a:t>от земских капи­талов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51335" y="912912"/>
            <a:ext cx="3816424" cy="49567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Судебные </a:t>
            </a:r>
            <a:r>
              <a:rPr lang="ru-RU" dirty="0">
                <a:solidFill>
                  <a:schemeClr val="tx1"/>
                </a:solidFill>
              </a:rPr>
              <a:t>пошлины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1335" y="1484784"/>
            <a:ext cx="3816424" cy="49567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Сборы </a:t>
            </a:r>
            <a:r>
              <a:rPr lang="ru-RU" dirty="0">
                <a:solidFill>
                  <a:schemeClr val="tx1"/>
                </a:solidFill>
              </a:rPr>
              <a:t>с путей сообщения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1335" y="2058734"/>
            <a:ext cx="3816424" cy="49567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Земские </a:t>
            </a:r>
            <a:r>
              <a:rPr lang="ru-RU" dirty="0">
                <a:solidFill>
                  <a:schemeClr val="tx1"/>
                </a:solidFill>
              </a:rPr>
              <a:t>налоги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588876"/>
            <a:ext cx="0" cy="17176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3"/>
          </p:cNvCxnSpPr>
          <p:nvPr/>
        </p:nvCxnSpPr>
        <p:spPr>
          <a:xfrm>
            <a:off x="4209102" y="1408584"/>
            <a:ext cx="21888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>
            <a:off x="4427984" y="2306570"/>
            <a:ext cx="52335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38398" y="1732620"/>
            <a:ext cx="52335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3" y="1160748"/>
            <a:ext cx="52335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588876"/>
            <a:ext cx="52335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555776" y="2871487"/>
            <a:ext cx="3816424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Земские собрания могли устанавливать земские сборы только со следующих </a:t>
            </a:r>
            <a:r>
              <a:rPr lang="ru-RU" dirty="0" smtClean="0">
                <a:solidFill>
                  <a:schemeClr val="tx1"/>
                </a:solidFill>
              </a:rPr>
              <a:t>объектов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678" y="4149080"/>
            <a:ext cx="3315226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недвижимого имущества в городах и уездах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5304125"/>
            <a:ext cx="727280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промысловых свидетельств и с патентов на заводы для производ­ства напитков, облагаемых акцизами, и изделий из спирта и вина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4149080"/>
            <a:ext cx="3600400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заведений для продажи питей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27983" y="3879599"/>
            <a:ext cx="0" cy="142452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90125" y="3879599"/>
            <a:ext cx="0" cy="26948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15816" y="3879599"/>
            <a:ext cx="0" cy="26948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4. Развитие бюджетного законодательства в Советской России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99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95536" y="836712"/>
            <a:ext cx="7704856" cy="18002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Важные положения и принципы бюджетного устройства «перво­го государства диктатуры пролетариата» были заложены в главе 16 Конституции (Основного закона) РСФСР 1918 года.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95536" y="2924944"/>
            <a:ext cx="7920880" cy="28083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Конституции отмечалось, что финансовая </a:t>
            </a:r>
            <a:endParaRPr lang="ru-RU" sz="2400" dirty="0" smtClean="0"/>
          </a:p>
          <a:p>
            <a:pPr algn="ctr"/>
            <a:r>
              <a:rPr lang="ru-RU" sz="2400" dirty="0" smtClean="0"/>
              <a:t>политика </a:t>
            </a:r>
            <a:r>
              <a:rPr lang="ru-RU" sz="2400" dirty="0"/>
              <a:t>государства отражает суть переходного момента и способствует цели экспропри­ации буржуазии и </a:t>
            </a:r>
            <a:r>
              <a:rPr lang="ru-RU" sz="2400" dirty="0" err="1"/>
              <a:t>подготовления</a:t>
            </a:r>
            <a:r>
              <a:rPr lang="ru-RU" sz="2400" dirty="0"/>
              <a:t> условий для всеобщего равенства граждан в области производства и распределения богатств.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3236" y="332656"/>
            <a:ext cx="8208912" cy="4176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/>
              <a:t>Вопросы формирования доходной и расходной частей государственного бюд­жета, вопросы кредитования и налогообложения были отнесены к компетенции Всероссийского съезда Советов или Всероссийского центрального исполнительного комитета Советов, Местные Советы, Советы городов и сельские (поселковые) Советы наделялись правом устанавливать собственные источники доходов и направлять полу­ченные доходы на неотложные нужды.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3236" y="4797152"/>
            <a:ext cx="8208912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/>
              <a:t>Кроме того, в Конституции указывалось на систему пособий или ссуд из средств государствен­ного казначейства при недостаточности местных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34797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51520" y="260648"/>
            <a:ext cx="8280920" cy="295232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Вторая советская конституция - Конституция СССР 1924 года не содержала специального раздела, посвященного финансовой </a:t>
            </a:r>
            <a:r>
              <a:rPr lang="ru-RU" dirty="0" smtClean="0"/>
              <a:t>системе </a:t>
            </a:r>
            <a:r>
              <a:rPr lang="ru-RU" dirty="0"/>
              <a:t>государства, ограничиваясь лишь упоминанием о том, что </a:t>
            </a:r>
            <a:r>
              <a:rPr lang="ru-RU" dirty="0" smtClean="0"/>
              <a:t>утверждение </a:t>
            </a:r>
            <a:r>
              <a:rPr lang="ru-RU" dirty="0"/>
              <a:t>единого государственного бюджета СССР, в состав которого входят бюджеты союзных республик, установление общесоюзных налогов и доходов, а также отчислений от них и надбавок к ним, разрешение дополнительных налогов и сборов, поступающих на </a:t>
            </a:r>
            <a:r>
              <a:rPr lang="ru-RU" dirty="0" smtClean="0"/>
              <a:t>образование </a:t>
            </a:r>
            <a:r>
              <a:rPr lang="ru-RU" dirty="0"/>
              <a:t>бюджетов союзных республик, находится в ведении </a:t>
            </a:r>
            <a:r>
              <a:rPr lang="ru-RU" dirty="0" smtClean="0"/>
              <a:t>верховных </a:t>
            </a:r>
            <a:r>
              <a:rPr lang="ru-RU" dirty="0"/>
              <a:t>органов власти СССР. Эти же положения с некоторыми </a:t>
            </a:r>
            <a:r>
              <a:rPr lang="ru-RU" dirty="0" smtClean="0"/>
              <a:t>изменениями </a:t>
            </a:r>
            <a:r>
              <a:rPr lang="ru-RU" dirty="0"/>
              <a:t>перешли в Конституцию СССР 1936 года.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3365376"/>
            <a:ext cx="8280920" cy="295232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Положением о бюджетных правах Союза ССР и союзных </a:t>
            </a:r>
            <a:r>
              <a:rPr lang="ru-RU" sz="2000" dirty="0" smtClean="0"/>
              <a:t>республик</a:t>
            </a:r>
            <a:r>
              <a:rPr lang="ru-RU" sz="2000" dirty="0"/>
              <a:t>, утвержденным ЦИК и СНК СССР 25 мая 1927 года для при­дания устойчивости бюджетам союзных республик за ними закреп­лялось 99 % доходов от сельскохозяйственного, промыслового и подоходного налогов, поступивших на территории данной респуб­лики. </a:t>
            </a:r>
          </a:p>
        </p:txBody>
      </p:sp>
    </p:spTree>
    <p:extLst>
      <p:ext uri="{BB962C8B-B14F-4D97-AF65-F5344CB8AC3E}">
        <p14:creationId xmlns:p14="http://schemas.microsoft.com/office/powerpoint/2010/main" val="837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За союзными республиками были также закреплены: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824" y="1628800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доходы от </a:t>
            </a:r>
            <a:r>
              <a:rPr lang="ru-RU" sz="2000" dirty="0" smtClean="0"/>
              <a:t>недр;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50 </a:t>
            </a:r>
            <a:r>
              <a:rPr lang="ru-RU" sz="2000" dirty="0"/>
              <a:t>% доходов от прибылей предприятий Общесоюзного зна­чения, находящихся в ведении республиканских органов;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50 </a:t>
            </a:r>
            <a:r>
              <a:rPr lang="ru-RU" sz="2000" dirty="0"/>
              <a:t>% доходов от концессий общесоюзного значения;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доходы </a:t>
            </a:r>
            <a:r>
              <a:rPr lang="ru-RU" sz="2000" dirty="0"/>
              <a:t>от реализации всех государственных фондов, как общесоюзных, так и республикан­ских (кроме </a:t>
            </a:r>
            <a:r>
              <a:rPr lang="ru-RU" sz="2000" dirty="0" err="1"/>
              <a:t>госфондов</a:t>
            </a:r>
            <a:r>
              <a:rPr lang="ru-RU" sz="2000" dirty="0"/>
              <a:t> местного значения, доходы от реализации которых принадлежали местным бюджетам);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доходы </a:t>
            </a:r>
            <a:r>
              <a:rPr lang="ru-RU" sz="2000" dirty="0"/>
              <a:t>от возврата всех ссуд, в том числе выданных предприятиям и организациям респуб­ликанского значения из общесоюзных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3722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44824"/>
            <a:ext cx="792088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Состояние бюджетной системы любого государства находится в прямой зависимости от его бюджетного законодательства. Каждое государство имеет свои финансовые законы, определяющие и регу­лирующие его бюджетное устройство и управление.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1070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332656"/>
            <a:ext cx="8064896" cy="59046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800" i="1" dirty="0"/>
              <a:t>Крупным мероприятием в перестройке финансовой работы была налоговая реформа 1930 года, которая привела к изменению </a:t>
            </a:r>
            <a:r>
              <a:rPr lang="ru-RU" sz="2800" i="1" dirty="0" smtClean="0"/>
              <a:t>системы </a:t>
            </a:r>
            <a:r>
              <a:rPr lang="ru-RU" sz="2800" i="1" dirty="0"/>
              <a:t>платежей предприятий в бюджет и введению двухканальной </a:t>
            </a:r>
            <a:r>
              <a:rPr lang="ru-RU" sz="2800" i="1" dirty="0" smtClean="0"/>
              <a:t>системы </a:t>
            </a:r>
            <a:r>
              <a:rPr lang="ru-RU" sz="2800" i="1" dirty="0"/>
              <a:t>изъятия: отчислений от прибыли и налога с оборота, в котором было объединено множество налогов и сборов.</a:t>
            </a:r>
          </a:p>
        </p:txBody>
      </p:sp>
    </p:spTree>
    <p:extLst>
      <p:ext uri="{BB962C8B-B14F-4D97-AF65-F5344CB8AC3E}">
        <p14:creationId xmlns:p14="http://schemas.microsoft.com/office/powerpoint/2010/main" val="283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539552" y="260648"/>
            <a:ext cx="8208912" cy="2736304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В годы третьей пятилетки в действующую бюджетную систему был внесен ряд упрощений и изменений. В формировании государственных расходов основное значение имел союзный бюджет, затем местные бюджеты и третьими по значению были расходы </a:t>
            </a:r>
            <a:r>
              <a:rPr lang="ru-RU" sz="2000" i="1" dirty="0" smtClean="0"/>
              <a:t>республиканских </a:t>
            </a:r>
            <a:r>
              <a:rPr lang="ru-RU" sz="2000" i="1" dirty="0"/>
              <a:t>бюджетов. Была произведена перегруппировка доходов </a:t>
            </a:r>
            <a:r>
              <a:rPr lang="ru-RU" sz="2000" i="1" dirty="0" smtClean="0"/>
              <a:t>между </a:t>
            </a:r>
            <a:r>
              <a:rPr lang="ru-RU" sz="2000" i="1" dirty="0"/>
              <a:t>государственным и местными бюджетами с целью обеспечения более равномерного распределения поступающих доходов местных бюджетов.</a:t>
            </a: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533412" y="3429000"/>
            <a:ext cx="8208912" cy="2736304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Упрочению системы местных бюджетов способствовало </a:t>
            </a:r>
            <a:r>
              <a:rPr lang="ru-RU" sz="2000" i="1" dirty="0" smtClean="0"/>
              <a:t>Постановление </a:t>
            </a:r>
            <a:r>
              <a:rPr lang="ru-RU" sz="2000" i="1" dirty="0"/>
              <a:t>СНК СССР от 3 августа 1935 года «О мерах по улучшению финансовой работы сельских советов». Как указывалось в данном акте, по финансовой работе сельских советов (то есть составлению и исполнению сельских бюджетов, взиманию государственных налогов в деревне) «судят о финансовой политике партии и правитель­ства в целом и о финансовых законах советской власти».</a:t>
            </a:r>
          </a:p>
        </p:txBody>
      </p:sp>
    </p:spTree>
    <p:extLst>
      <p:ext uri="{BB962C8B-B14F-4D97-AF65-F5344CB8AC3E}">
        <p14:creationId xmlns:p14="http://schemas.microsoft.com/office/powerpoint/2010/main" val="14101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23528" y="476672"/>
            <a:ext cx="8496944" cy="3240360"/>
          </a:xfrm>
          <a:prstGeom prst="downArrowCallout">
            <a:avLst>
              <a:gd name="adj1" fmla="val 22677"/>
              <a:gd name="adj2" fmla="val 19774"/>
              <a:gd name="adj3" fmla="val 11735"/>
              <a:gd name="adj4" fmla="val 83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Постановлением ЦИК и СНК СССР от 4 января 1936 года «О расширении доходных источников сельских бюджетов»</a:t>
            </a:r>
            <a:r>
              <a:rPr lang="ru-RU" sz="2400" baseline="30000" dirty="0">
                <a:solidFill>
                  <a:schemeClr val="tx1"/>
                </a:solidFill>
              </a:rPr>
              <a:t>131</a:t>
            </a:r>
            <a:r>
              <a:rPr lang="ru-RU" sz="2400" dirty="0">
                <a:solidFill>
                  <a:schemeClr val="tx1"/>
                </a:solidFill>
              </a:rPr>
              <a:t> за сель­скими бюджетами был закреплен полностью ряд доходных источни­ков и установлены минимальные обязательные процентные отчис­ления в сельские бюджеты от государственных доходов и налогов, а также введены новые источники доходов, связанные с местной эко­номикой.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933056"/>
            <a:ext cx="84969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Это позволило увеличить расходы местных и республикан­ских бюджетов на финансирование народного хозяйства, однако большая часть средств на финансирование крупной промышленно­сти в республики направлялась из союзного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10479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476672"/>
            <a:ext cx="849694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Формирование бюджетной системы СССР в целом завершилось в 1938 году, когда местные бюджеты и бюджет социального </a:t>
            </a:r>
            <a:r>
              <a:rPr lang="ru-RU" sz="2000" dirty="0" smtClean="0"/>
              <a:t>страхования </a:t>
            </a:r>
            <a:r>
              <a:rPr lang="ru-RU" sz="2000" dirty="0"/>
              <a:t>были официально включены в состав единого государственного бюджета.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492896"/>
            <a:ext cx="849694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Подобная система сохранилась вплоть до начала 90-х годов без каких-либо коренных изменений.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435872"/>
            <a:ext cx="849694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Отдельные изменения касались действовавшей системы налогообложения (сельскохозяй­ственного, подоходного, налога на холостяков, одиноких и малосе­мейных граждан, налога со строений и др.), а также бюджетных прав союзных республик.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9368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5184"/>
            <a:ext cx="69847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/>
              <a:t>С 1955 года доходы и расходы республик в за­коне о Государственном бюджете СССР стали предусматриваться только в общих объемах.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687068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/>
              <a:t>Распределение их между республиканским и местным бюджетами осуществлялось самой республикой.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77072"/>
            <a:ext cx="694826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/>
              <a:t>Союз­ным республикам было предоставлено право распоряжаться допол­нительно выявленными и полученными в течение года доходами для финансирования потребностей сверх общих ассигнований.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32261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44824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5. Бюджетное </a:t>
            </a:r>
            <a:r>
              <a:rPr lang="ru-RU" sz="2400" dirty="0"/>
              <a:t>устройство и бюджетное законодательство России на современном этапе.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8613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764704"/>
            <a:ext cx="7920880" cy="47525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/>
              <a:t>Начало построения новой модели бюджетного устройства поло­жила Конституция Российской Федерации, принятая 12 декабря 1993 года, в которой были обозначены механизмы бюджетного феде­рализма, права и взаимные обязательства федеральных и региональ­ных властей, основные правила и элементы бюджетного процесса, определен статус субъекта Российской Федерации и указано в целом, что в ведении Федерации находятся федеральный бюджет, федераль­ные налоги, федеральные фонды регионального развития (ст. 71), а в совместном ведении Российской Федерации и ее субъектов - ус­тановление общих принципов налогообложения (ст. 72). В то же вре­мя остался неопределенным статус региональных бюджетов и кри­терии разграничения расходных и доходных полномочий по уровням бюджетной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16188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32" y="256648"/>
            <a:ext cx="8352928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Принятый 10 октября 1991 года Закон «Об основах бюджетного устройства и бюджетного процесса в РСФСР» определил осново­полагающие понятия (бюджет, бюджетная система, бюджетное устройство и процесс) и установил основные принципы бюджетной системы: </a:t>
            </a:r>
            <a:endParaRPr lang="ru-RU" dirty="0" smtClean="0"/>
          </a:p>
          <a:p>
            <a:pPr algn="ctr"/>
            <a:r>
              <a:rPr lang="ru-RU" sz="2000" i="1" dirty="0" smtClean="0"/>
              <a:t>единства </a:t>
            </a:r>
            <a:r>
              <a:rPr lang="ru-RU" sz="2000" i="1" dirty="0"/>
              <a:t>системы и самостоятельности бюджетов.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432" y="4826167"/>
            <a:ext cx="835292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Самостоя­тельность </a:t>
            </a:r>
            <a:r>
              <a:rPr lang="ru-RU" dirty="0"/>
              <a:t>же бюджетов всех уровней должна </a:t>
            </a:r>
            <a:r>
              <a:rPr lang="ru-RU" dirty="0" smtClean="0"/>
              <a:t>обеспечиваться:</a:t>
            </a:r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Наличием </a:t>
            </a:r>
            <a:r>
              <a:rPr lang="ru-RU" dirty="0"/>
              <a:t>собственных источников </a:t>
            </a:r>
            <a:r>
              <a:rPr lang="ru-RU" dirty="0" smtClean="0"/>
              <a:t>доходов;</a:t>
            </a:r>
          </a:p>
          <a:p>
            <a:r>
              <a:rPr lang="ru-RU" dirty="0" smtClean="0"/>
              <a:t>2. Пра­вом </a:t>
            </a:r>
            <a:r>
              <a:rPr lang="ru-RU" dirty="0"/>
              <a:t>определять направления их использования.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996407"/>
            <a:ext cx="835292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Согласно </a:t>
            </a:r>
            <a:r>
              <a:rPr lang="ru-RU" dirty="0"/>
              <a:t>закону единство бюджетной системы основано на взаимодействии бюджетов всех уровней, осуществляемом через использование регу­лирующих доходных источников, создание целевых и региональных бюджетных фондов и их частичное перераспределение. </a:t>
            </a:r>
          </a:p>
        </p:txBody>
      </p:sp>
    </p:spTree>
    <p:extLst>
      <p:ext uri="{BB962C8B-B14F-4D97-AF65-F5344CB8AC3E}">
        <p14:creationId xmlns:p14="http://schemas.microsoft.com/office/powerpoint/2010/main" val="1821676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23528" y="260648"/>
            <a:ext cx="8424936" cy="273630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соответствии с данным законом бюджетное регулирование как составная часть бюджетного процесса представляло собой частичное перераспределение финансовых ресурсов между бюджетами разных уровней. Его основой выступало закрепленное в законодательном порядке распределение источников доходов между бюджетами </a:t>
            </a:r>
            <a:r>
              <a:rPr lang="ru-RU" dirty="0" smtClean="0"/>
              <a:t>раз­ных уровней.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323528" y="3356992"/>
            <a:ext cx="8424936" cy="302433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Важнейшим шагом в развитии бюджетного законодательства было принятие Закона РФ «Об основах бюджетных прав и прав по фор­мированию и использованию внебюджетных фондов представитель­ных и исполнительных органов власти республик в составе Россий­ской Федерации, автономной области, автономных округов, краев, областей, городов Москвы и Санкт-Петербурга, органов местного самоуправления».</a:t>
            </a:r>
          </a:p>
        </p:txBody>
      </p:sp>
    </p:spTree>
    <p:extLst>
      <p:ext uri="{BB962C8B-B14F-4D97-AF65-F5344CB8AC3E}">
        <p14:creationId xmlns:p14="http://schemas.microsoft.com/office/powerpoint/2010/main" val="283771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9770" y="404664"/>
            <a:ext cx="8856984" cy="2520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В составе доходной части бюджетов Законом выделены закреп­ленные, регулирующие доходы, дотации, субвенции, а также заем­ные средства. При этом было определено, что уровень закрепленных доходов бюджета должен составлять не менее 70 % доходной части минимального бюджета, для достижения чего вышестоящие органы представительной власти должны закреплять за нижестоящими бюд­жетами на долговременной основе (не менее чем на пять лет) любые регулирующие доходы, или передавать в эти бюджеты свои закреп­ленные доходы.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866" y="3356992"/>
            <a:ext cx="885698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Закон допускал как дифференцированные нормативы отчислений от регулирующих доходов, так и единые для всех территориальных образований, что впоследствии было отменено.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797152"/>
            <a:ext cx="885698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Для наиболее полного учета всех финансовых ресурсов закон пре­доставил право исполнительным органам власти составлять тер­риториальный сводный финансовый баланс.</a:t>
            </a:r>
          </a:p>
        </p:txBody>
      </p:sp>
    </p:spTree>
    <p:extLst>
      <p:ext uri="{BB962C8B-B14F-4D97-AF65-F5344CB8AC3E}">
        <p14:creationId xmlns:p14="http://schemas.microsoft.com/office/powerpoint/2010/main" val="318529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6328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Впервые роспись государственных доходов и расходов назвали «бюджетом» в Англии (от норманнского слова «</a:t>
            </a:r>
            <a:r>
              <a:rPr lang="ru-RU" sz="2800" dirty="0" err="1" smtClean="0">
                <a:solidFill>
                  <a:schemeClr val="tx1"/>
                </a:solidFill>
              </a:rPr>
              <a:t>bougette</a:t>
            </a:r>
            <a:r>
              <a:rPr lang="ru-RU" sz="2800" dirty="0" smtClean="0">
                <a:solidFill>
                  <a:schemeClr val="tx1"/>
                </a:solidFill>
              </a:rPr>
              <a:t>» - мешок)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7408" y="1916832"/>
            <a:ext cx="482453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Такое название объясняется тем, что в старину в Англии все акты, касающиеся государственной росписи, вносили в парламент в особом мешке.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7408" y="5229200"/>
            <a:ext cx="77650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Впоследствии наименование государственных росписей бюджетами распространилось и в других государствах.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dipsm.org.ua/files/2012/09/2109-10-kgh-pien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64559"/>
            <a:ext cx="3228528" cy="29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23528" y="548680"/>
            <a:ext cx="8712968" cy="270892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</a:t>
            </a:r>
            <a:r>
              <a:rPr lang="ru-RU" dirty="0"/>
              <a:t>1994 года </a:t>
            </a:r>
            <a:r>
              <a:rPr lang="ru-RU" dirty="0" smtClean="0"/>
              <a:t>обсуждение </a:t>
            </a:r>
            <a:r>
              <a:rPr lang="ru-RU" dirty="0"/>
              <a:t>вопросов</a:t>
            </a:r>
            <a:r>
              <a:rPr lang="ru-RU" dirty="0" smtClean="0"/>
              <a:t>, связанных </a:t>
            </a:r>
            <a:r>
              <a:rPr lang="ru-RU" dirty="0"/>
              <a:t>с</a:t>
            </a:r>
            <a:br>
              <a:rPr lang="ru-RU" dirty="0"/>
            </a:br>
            <a:r>
              <a:rPr lang="ru-RU" dirty="0"/>
              <a:t>совершенствованием бюджетного законодательства и </a:t>
            </a:r>
            <a:r>
              <a:rPr lang="ru-RU" dirty="0" smtClean="0"/>
              <a:t>межбюджетных отношений</a:t>
            </a:r>
            <a:r>
              <a:rPr lang="ru-RU" dirty="0"/>
              <a:t>, имело результатом подготовку, обсуждение и </a:t>
            </a:r>
            <a:r>
              <a:rPr lang="ru-RU" dirty="0" smtClean="0"/>
              <a:t>принятие в </a:t>
            </a:r>
            <a:r>
              <a:rPr lang="ru-RU" dirty="0"/>
              <a:t>июле 1998 года </a:t>
            </a:r>
            <a:endParaRPr lang="ru-RU" dirty="0" smtClean="0"/>
          </a:p>
          <a:p>
            <a:pPr algn="ctr"/>
            <a:r>
              <a:rPr lang="ru-RU" sz="2400" b="1" dirty="0" smtClean="0"/>
              <a:t>Бюджетного </a:t>
            </a:r>
            <a:r>
              <a:rPr lang="ru-RU" sz="2400" b="1" dirty="0"/>
              <a:t>кодекса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то </a:t>
            </a:r>
            <a:r>
              <a:rPr lang="ru-RU" dirty="0"/>
              <a:t>есть «свода бюджетного за­конодательства Российской Федерации».    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4077072"/>
            <a:ext cx="828092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Кодекс определил основные положения, в частности взаимоотношения, возникающие между субъектами бюджетного права по поводу формирования доходов разделения расходов. Закрепил структуру бюджетной системы, состоящей из федерального, регионального и местного бюджетов.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28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Среди основных положений кодекса - принципы, на которых строится бюджетная система Российской Федерации. </a:t>
            </a: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424936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В настоящее время Бюджетная </a:t>
            </a:r>
            <a:r>
              <a:rPr lang="ru-RU" dirty="0"/>
              <a:t>система Российской Федерации основана на </a:t>
            </a:r>
            <a:r>
              <a:rPr lang="ru-RU" dirty="0" smtClean="0"/>
              <a:t>следующих принципах (ст.28, гл. 5 БК РФ):</a:t>
            </a:r>
            <a:endParaRPr lang="ru-RU" dirty="0"/>
          </a:p>
          <a:p>
            <a:r>
              <a:rPr lang="ru-RU" dirty="0" smtClean="0"/>
              <a:t>1. единства </a:t>
            </a:r>
            <a:r>
              <a:rPr lang="ru-RU" dirty="0"/>
              <a:t>бюджетной системы Российской Федерации;</a:t>
            </a:r>
          </a:p>
          <a:p>
            <a:r>
              <a:rPr lang="ru-RU" dirty="0" smtClean="0"/>
              <a:t>2. разграничения </a:t>
            </a:r>
            <a:r>
              <a:rPr lang="ru-RU" dirty="0"/>
              <a:t>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r>
              <a:rPr lang="ru-RU" dirty="0" smtClean="0"/>
              <a:t>3. самостоятельности </a:t>
            </a:r>
            <a:r>
              <a:rPr lang="ru-RU" dirty="0"/>
              <a:t>бюджетов;</a:t>
            </a:r>
          </a:p>
          <a:p>
            <a:r>
              <a:rPr lang="ru-RU" dirty="0" smtClean="0"/>
              <a:t>4. равенства </a:t>
            </a:r>
            <a:r>
              <a:rPr lang="ru-RU" dirty="0"/>
              <a:t>бюджетных прав субъектов Российской Федерации, муниципальных образований;</a:t>
            </a:r>
          </a:p>
          <a:p>
            <a:r>
              <a:rPr lang="ru-RU" dirty="0" smtClean="0"/>
              <a:t>5. полноты </a:t>
            </a:r>
            <a:r>
              <a:rPr lang="ru-RU" dirty="0"/>
              <a:t>отражения доходов, расходов и источников финансирования дефицитов бюджетов;</a:t>
            </a:r>
          </a:p>
          <a:p>
            <a:r>
              <a:rPr lang="ru-RU" dirty="0" smtClean="0"/>
              <a:t>6. сбалансированности </a:t>
            </a:r>
            <a:r>
              <a:rPr lang="ru-RU" dirty="0"/>
              <a:t>бюджета;</a:t>
            </a:r>
          </a:p>
          <a:p>
            <a:r>
              <a:rPr lang="ru-RU" dirty="0" smtClean="0"/>
              <a:t>7. эффективности </a:t>
            </a:r>
            <a:r>
              <a:rPr lang="ru-RU" dirty="0"/>
              <a:t>использования бюджетных средств;</a:t>
            </a:r>
          </a:p>
          <a:p>
            <a:r>
              <a:rPr lang="ru-RU" dirty="0" smtClean="0"/>
              <a:t>8. общего </a:t>
            </a:r>
            <a:r>
              <a:rPr lang="ru-RU" dirty="0"/>
              <a:t>(совокупного) покрытия расходов бюджетов;</a:t>
            </a:r>
          </a:p>
          <a:p>
            <a:r>
              <a:rPr lang="ru-RU" dirty="0" smtClean="0"/>
              <a:t>9. прозрачности </a:t>
            </a:r>
            <a:r>
              <a:rPr lang="ru-RU" dirty="0"/>
              <a:t>(открытости);</a:t>
            </a:r>
          </a:p>
          <a:p>
            <a:r>
              <a:rPr lang="ru-RU" dirty="0" smtClean="0"/>
              <a:t>10. достоверности </a:t>
            </a:r>
            <a:r>
              <a:rPr lang="ru-RU" dirty="0"/>
              <a:t>бюджета;</a:t>
            </a:r>
          </a:p>
          <a:p>
            <a:r>
              <a:rPr lang="ru-RU" dirty="0" smtClean="0"/>
              <a:t>11. адресности </a:t>
            </a:r>
            <a:r>
              <a:rPr lang="ru-RU" dirty="0"/>
              <a:t>и целевого характера бюджетных средств;</a:t>
            </a:r>
          </a:p>
          <a:p>
            <a:r>
              <a:rPr lang="ru-RU" dirty="0" smtClean="0"/>
              <a:t>12. подведомственности </a:t>
            </a:r>
            <a:r>
              <a:rPr lang="ru-RU" dirty="0"/>
              <a:t>расходов бюджетов;</a:t>
            </a:r>
          </a:p>
          <a:p>
            <a:r>
              <a:rPr lang="ru-RU" dirty="0" smtClean="0"/>
              <a:t>13. единства </a:t>
            </a:r>
            <a:r>
              <a:rPr lang="ru-RU" dirty="0"/>
              <a:t>кассы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68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988840"/>
            <a:ext cx="8568952" cy="3312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Особое место в Кодексе уделено межбюджетным отношениям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Выделены принципы данных отношений: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распределения </a:t>
            </a:r>
            <a:r>
              <a:rPr lang="ru-RU" dirty="0"/>
              <a:t>и закреп­ления расходов бюджетов по определенным уровням бюджетной системы;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разграничения </a:t>
            </a:r>
            <a:r>
              <a:rPr lang="ru-RU" dirty="0"/>
              <a:t>(закрепления) на постоянной основе и рас­пределения по временным нормативам регулирующих доходов по уровням бюджетной системы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равенства </a:t>
            </a:r>
            <a:r>
              <a:rPr lang="ru-RU" dirty="0"/>
              <a:t>бюджетных прав субъектов Федерации;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выравнивания </a:t>
            </a:r>
            <a:r>
              <a:rPr lang="ru-RU" dirty="0"/>
              <a:t>уровней минимальной бюджетной обес­печенности регионов;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равенства </a:t>
            </a:r>
            <a:r>
              <a:rPr lang="ru-RU" dirty="0"/>
              <a:t>всех региональных бюджетов во взаимоотношениях с федеральным бюджетом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955" y="620688"/>
            <a:ext cx="856895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Кодекс определяет, что доходы бюджетов образуются за счет на­логовых и неналоговых доходов, а также безвозмездных перечисле­ний.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85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04664"/>
            <a:ext cx="8208912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Формы осуществления финансовой помощи региональным бюдже­там из федерального бюджета, по Кодексу, могут быть следующими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- предоставление </a:t>
            </a:r>
            <a:r>
              <a:rPr lang="ru-RU" dirty="0"/>
              <a:t>дотаций на выравнивание уровня минималь­ной бюджетной обеспеченности субъектов Российской Феде­рации;</a:t>
            </a:r>
          </a:p>
          <a:p>
            <a:pPr lvl="0"/>
            <a:r>
              <a:rPr lang="ru-RU" dirty="0" smtClean="0"/>
              <a:t>- предоставление </a:t>
            </a:r>
            <a:r>
              <a:rPr lang="ru-RU" dirty="0"/>
              <a:t>субвенций на финансирование отдельных це­левых расходов;</a:t>
            </a:r>
          </a:p>
          <a:p>
            <a:pPr lvl="0"/>
            <a:r>
              <a:rPr lang="ru-RU" dirty="0" smtClean="0"/>
              <a:t>- предоставление </a:t>
            </a:r>
            <a:r>
              <a:rPr lang="ru-RU" dirty="0"/>
              <a:t>бюджетной ссуды на покрытие временных кас­совых разрывов при исполнении региональных бюджетов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323528" y="3284984"/>
            <a:ext cx="8352928" cy="288032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настоящее время в рамках бюджетного права помимо </a:t>
            </a:r>
            <a:r>
              <a:rPr lang="ru-RU" b="1" dirty="0"/>
              <a:t>Бюджет­ного кодекса </a:t>
            </a:r>
            <a:r>
              <a:rPr lang="ru-RU" dirty="0"/>
              <a:t>важное юридическое значение имеют </a:t>
            </a:r>
            <a:r>
              <a:rPr lang="ru-RU" b="1" dirty="0"/>
              <a:t>Налоговый ко­декс</a:t>
            </a:r>
            <a:r>
              <a:rPr lang="ru-RU" dirty="0"/>
              <a:t>, а также </a:t>
            </a:r>
            <a:r>
              <a:rPr lang="ru-RU" b="1" dirty="0"/>
              <a:t>ежегодные законы о федеральном бюджете Россий­ской Федерации </a:t>
            </a:r>
            <a:r>
              <a:rPr lang="ru-RU" dirty="0"/>
              <a:t>на очередной финансовый год. Именно эти акты формируют законодательную основу функционирования бюджетной системы современного Российского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60429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403648" y="764704"/>
            <a:ext cx="7102932" cy="432048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России первые попытки составления сметы государственных доходов и расходов предпринимались в XVII-XVIII столетиях, но реальное бюджетное хозяйство утвердилось лишь в XIX веке.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3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kland.ru/arhiv/foto/dokument/almanac_1878/image/03/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" y="332656"/>
            <a:ext cx="8388424" cy="60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8784976" cy="144016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русской финансовой истории известны такие бюджеты - «табели», известны «табельные» и «</a:t>
            </a:r>
            <a:r>
              <a:rPr lang="ru-RU" sz="2400" dirty="0" err="1" smtClean="0"/>
              <a:t>сверхтабельные</a:t>
            </a:r>
            <a:r>
              <a:rPr lang="ru-RU" sz="2400" dirty="0" smtClean="0"/>
              <a:t>» доходы и расходы. </a:t>
            </a:r>
            <a:endParaRPr lang="ru-RU" sz="24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51520" y="2132856"/>
            <a:ext cx="8784976" cy="36004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Официальная характеристика русских финансов 60-х годов XVIII века в одном из Наказов сената гласит: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«Государственные доходы так спутаны и замешаны, что едва ли в сие время возможно узнать о всех прямых их названиях...».</a:t>
            </a:r>
            <a:endParaRPr lang="ru-RU" sz="28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04664"/>
            <a:ext cx="705678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Боярская </a:t>
            </a:r>
            <a:r>
              <a:rPr lang="ru-RU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консилия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://irkutsk.ucoz.com/boja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4"/>
          <a:stretch/>
        </p:blipFill>
        <p:spPr bwMode="auto">
          <a:xfrm>
            <a:off x="2195736" y="4581128"/>
            <a:ext cx="4953862" cy="19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59832" y="1321060"/>
            <a:ext cx="2880320" cy="595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Комитеты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210933"/>
            <a:ext cx="2880320" cy="595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Финансовый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2302815"/>
            <a:ext cx="2880320" cy="595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Военный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302815"/>
            <a:ext cx="2880320" cy="595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Дипломатический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4499992" y="1196752"/>
            <a:ext cx="0" cy="1243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>
            <a:off x="4499992" y="1916832"/>
            <a:ext cx="0" cy="129410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43808" y="1916832"/>
            <a:ext cx="396044" cy="38598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6136" y="1916832"/>
            <a:ext cx="288032" cy="38598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rtagentstvo.ru/wp-content/gallery/antonov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7528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7728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/>
              <a:t>В 1769 году по требованию Екатерины </a:t>
            </a:r>
            <a:r>
              <a:rPr lang="en-US" sz="2000" i="1" dirty="0"/>
              <a:t>II</a:t>
            </a:r>
            <a:r>
              <a:rPr lang="ru-RU" sz="2000" i="1" dirty="0"/>
              <a:t> составляется «окладная книга» для всего государства, сведения для которой, как и для по­следующих окладных книг </a:t>
            </a:r>
            <a:r>
              <a:rPr lang="ru-RU" sz="2000" i="1" dirty="0" smtClean="0"/>
              <a:t>1773 - 1777 </a:t>
            </a:r>
            <a:r>
              <a:rPr lang="ru-RU" sz="2000" i="1" dirty="0"/>
              <a:t>годов, собирались по едино­образным формам.</a:t>
            </a:r>
          </a:p>
        </p:txBody>
      </p:sp>
    </p:spTree>
    <p:extLst>
      <p:ext uri="{BB962C8B-B14F-4D97-AF65-F5344CB8AC3E}">
        <p14:creationId xmlns:p14="http://schemas.microsoft.com/office/powerpoint/2010/main" val="935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531</TotalTime>
  <Words>2562</Words>
  <Application>Microsoft Office PowerPoint</Application>
  <PresentationFormat>Экран (4:3)</PresentationFormat>
  <Paragraphs>135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Book Antiqua</vt:lpstr>
      <vt:lpstr>Garamond</vt:lpstr>
      <vt:lpstr>Times New Roman</vt:lpstr>
      <vt:lpstr>Wingdings</vt:lpstr>
      <vt:lpstr>Твердый переплет</vt:lpstr>
      <vt:lpstr>Тема № 2 «Развитие российского бюджетного законодательства»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2 «Развитие российского бюджетного законодательства»</dc:title>
  <dc:creator>mikola</dc:creator>
  <cp:lastModifiedBy>Оля У</cp:lastModifiedBy>
  <cp:revision>31</cp:revision>
  <dcterms:created xsi:type="dcterms:W3CDTF">2013-10-08T04:36:18Z</dcterms:created>
  <dcterms:modified xsi:type="dcterms:W3CDTF">2015-10-11T07:57:07Z</dcterms:modified>
</cp:coreProperties>
</file>